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6" r:id="rId3"/>
    <p:sldId id="257" r:id="rId4"/>
    <p:sldId id="259" r:id="rId5"/>
    <p:sldId id="268" r:id="rId6"/>
    <p:sldId id="264" r:id="rId7"/>
    <p:sldId id="260" r:id="rId8"/>
    <p:sldId id="261" r:id="rId9"/>
    <p:sldId id="262" r:id="rId10"/>
    <p:sldId id="263" r:id="rId11"/>
    <p:sldId id="269" r:id="rId12"/>
    <p:sldId id="270" r:id="rId13"/>
    <p:sldId id="271" r:id="rId14"/>
    <p:sldId id="265" r:id="rId15"/>
    <p:sldId id="273" r:id="rId16"/>
    <p:sldId id="266" r:id="rId17"/>
    <p:sldId id="267"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CF09-CB6C-45BA-FFFC-147C69875A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6AEC30-AD81-A2CF-B7A7-BDEA0DE02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4AA28C-F6EA-4B52-D142-FCD8D70F41BE}"/>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5" name="Footer Placeholder 4">
            <a:extLst>
              <a:ext uri="{FF2B5EF4-FFF2-40B4-BE49-F238E27FC236}">
                <a16:creationId xmlns:a16="http://schemas.microsoft.com/office/drawing/2014/main" id="{9FC21D8F-5330-E43E-274E-8A2740671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E57DAC-D2CB-30E5-93FB-69976791E120}"/>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3934637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80DE-A0A8-06B7-82F2-A409690F00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717A2-20A3-D859-21B0-E801A85EA4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0A5FC-EAAE-5B90-C8B3-3518920A6DEE}"/>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5" name="Footer Placeholder 4">
            <a:extLst>
              <a:ext uri="{FF2B5EF4-FFF2-40B4-BE49-F238E27FC236}">
                <a16:creationId xmlns:a16="http://schemas.microsoft.com/office/drawing/2014/main" id="{78F48B38-0573-1A4E-3346-2972E763CB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C15FB-0470-DE59-513F-B16352EDA5BA}"/>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1636637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BBE7B-D94C-5174-53F9-9F74F83F2D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59C5ED-4E53-9FF3-60E0-1419C6E40B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6F33F-DB9A-91C0-6BDF-3800C953FE53}"/>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5" name="Footer Placeholder 4">
            <a:extLst>
              <a:ext uri="{FF2B5EF4-FFF2-40B4-BE49-F238E27FC236}">
                <a16:creationId xmlns:a16="http://schemas.microsoft.com/office/drawing/2014/main" id="{4C7BE81C-E1F0-A6BE-C84A-0166CE75E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F3A73-44FB-1753-6A1D-2CFC954FCB7F}"/>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2731010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F54A-2755-1F85-AE55-0A29D255DF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A760AA-384B-815F-FA70-69B877F290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C3616-E64F-5364-9CBD-CFC55E658194}"/>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5" name="Footer Placeholder 4">
            <a:extLst>
              <a:ext uri="{FF2B5EF4-FFF2-40B4-BE49-F238E27FC236}">
                <a16:creationId xmlns:a16="http://schemas.microsoft.com/office/drawing/2014/main" id="{483659BB-6A60-DF9E-2C87-FE5AB768D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FFB0A-C330-C83F-E124-1C1702CD11A6}"/>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711990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35DA-32D1-D43F-7C80-553859898B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9E0641-0181-6997-2D7B-055011DF4D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7CB7B6-5909-3B3D-C79E-E5B125B1DB41}"/>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5" name="Footer Placeholder 4">
            <a:extLst>
              <a:ext uri="{FF2B5EF4-FFF2-40B4-BE49-F238E27FC236}">
                <a16:creationId xmlns:a16="http://schemas.microsoft.com/office/drawing/2014/main" id="{01AEF555-0EDF-90C1-DC7A-620C795781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4965E-AB45-DFB3-B6C5-683428B6E003}"/>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161846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A9D8-8119-EFA1-25CB-579C44507B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51D9D-2494-93CA-CE30-1A0D9959F8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14DD18-0AE5-4BFA-B7DA-C013B3E488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4662E5-C586-37B9-E5D2-CCB45E8EF594}"/>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6" name="Footer Placeholder 5">
            <a:extLst>
              <a:ext uri="{FF2B5EF4-FFF2-40B4-BE49-F238E27FC236}">
                <a16:creationId xmlns:a16="http://schemas.microsoft.com/office/drawing/2014/main" id="{E320C599-3595-82C7-D3B4-F5E64D26BA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985A4-CC78-B15F-C14C-6270CAE6ED1F}"/>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91620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972D-D1CF-9A12-28D0-83EB52194F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D6B373-37EA-B525-04C2-9F646EF96F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906E43-D4AA-A944-3FBE-3501DB8B2A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2B6EB9-A44F-22B7-61DF-AC0E38A954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3FE0F9-381A-960B-9B48-95B1BFC22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9E2E1-AA99-15A9-0F4B-6DE3A14CFD92}"/>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8" name="Footer Placeholder 7">
            <a:extLst>
              <a:ext uri="{FF2B5EF4-FFF2-40B4-BE49-F238E27FC236}">
                <a16:creationId xmlns:a16="http://schemas.microsoft.com/office/drawing/2014/main" id="{8AD18755-A2F6-A612-BA07-F4783E0AC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CEB7D9-47A8-B3F7-F754-9C576C4B396B}"/>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3220059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F093-2F9A-2F6E-2A4E-F5C7DA2E7F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DCBC80-0429-D053-3E1A-9E5F409AE173}"/>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4" name="Footer Placeholder 3">
            <a:extLst>
              <a:ext uri="{FF2B5EF4-FFF2-40B4-BE49-F238E27FC236}">
                <a16:creationId xmlns:a16="http://schemas.microsoft.com/office/drawing/2014/main" id="{9970DDC9-B0AD-BB72-9019-D78F410474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B3DA2A-0F4E-0835-6EEE-7B2FAD7359C7}"/>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4204387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FD46C7-1176-28BA-9692-599D29F17814}"/>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3" name="Footer Placeholder 2">
            <a:extLst>
              <a:ext uri="{FF2B5EF4-FFF2-40B4-BE49-F238E27FC236}">
                <a16:creationId xmlns:a16="http://schemas.microsoft.com/office/drawing/2014/main" id="{E32EE07C-1ECF-37D6-7686-49A4867C5B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A0C631-8DE7-1559-5938-B2C9073A1142}"/>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1137842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3342-C44F-F1F5-D643-F4C06E477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DADD6-4068-E28D-6484-071844AB9E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73E984-09A5-F567-F6C9-3AAECAD7F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AF13C-91D6-93F2-7E1F-B322316A682C}"/>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6" name="Footer Placeholder 5">
            <a:extLst>
              <a:ext uri="{FF2B5EF4-FFF2-40B4-BE49-F238E27FC236}">
                <a16:creationId xmlns:a16="http://schemas.microsoft.com/office/drawing/2014/main" id="{212082F6-EF74-AA49-4CD5-8652CB767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FAD4A5-F8B2-5FD3-6ADD-0F43EDA8BBA1}"/>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130442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97AA-C0D8-3428-B805-F91F288DE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541E35-B6B8-F18D-EF59-73CE338A72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5E355E-38A5-CDE3-AAD1-C789192A0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832EE8-6ADF-F4F9-45B3-F66A7E5A5E21}"/>
              </a:ext>
            </a:extLst>
          </p:cNvPr>
          <p:cNvSpPr>
            <a:spLocks noGrp="1"/>
          </p:cNvSpPr>
          <p:nvPr>
            <p:ph type="dt" sz="half" idx="10"/>
          </p:nvPr>
        </p:nvSpPr>
        <p:spPr/>
        <p:txBody>
          <a:bodyPr/>
          <a:lstStyle/>
          <a:p>
            <a:fld id="{F232D12A-7975-5547-B6E1-C9E930EB07AD}" type="datetimeFigureOut">
              <a:rPr lang="en-US" smtClean="0"/>
              <a:t>5/11/23</a:t>
            </a:fld>
            <a:endParaRPr lang="en-US"/>
          </a:p>
        </p:txBody>
      </p:sp>
      <p:sp>
        <p:nvSpPr>
          <p:cNvPr id="6" name="Footer Placeholder 5">
            <a:extLst>
              <a:ext uri="{FF2B5EF4-FFF2-40B4-BE49-F238E27FC236}">
                <a16:creationId xmlns:a16="http://schemas.microsoft.com/office/drawing/2014/main" id="{197E9228-9FE5-DA87-29DE-03062F2DF8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A44CD3-CA56-8F32-3855-91300F7D1A63}"/>
              </a:ext>
            </a:extLst>
          </p:cNvPr>
          <p:cNvSpPr>
            <a:spLocks noGrp="1"/>
          </p:cNvSpPr>
          <p:nvPr>
            <p:ph type="sldNum" sz="quarter" idx="12"/>
          </p:nvPr>
        </p:nvSpPr>
        <p:spPr/>
        <p:txBody>
          <a:bodyPr/>
          <a:lstStyle/>
          <a:p>
            <a:fld id="{08FCD83D-7D90-D940-A48A-21F3CA50E972}" type="slidenum">
              <a:rPr lang="en-US" smtClean="0"/>
              <a:t>‹#›</a:t>
            </a:fld>
            <a:endParaRPr lang="en-US"/>
          </a:p>
        </p:txBody>
      </p:sp>
    </p:spTree>
    <p:extLst>
      <p:ext uri="{BB962C8B-B14F-4D97-AF65-F5344CB8AC3E}">
        <p14:creationId xmlns:p14="http://schemas.microsoft.com/office/powerpoint/2010/main" val="382551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3183B-E739-B72A-70E8-93C35A6D46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4B7885-953D-F20A-C28D-9C5F51FB2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17CC1-2EEA-4D66-0CDF-CACD28DA5F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32D12A-7975-5547-B6E1-C9E930EB07AD}" type="datetimeFigureOut">
              <a:rPr lang="en-US" smtClean="0"/>
              <a:t>5/11/23</a:t>
            </a:fld>
            <a:endParaRPr lang="en-US"/>
          </a:p>
        </p:txBody>
      </p:sp>
      <p:sp>
        <p:nvSpPr>
          <p:cNvPr id="5" name="Footer Placeholder 4">
            <a:extLst>
              <a:ext uri="{FF2B5EF4-FFF2-40B4-BE49-F238E27FC236}">
                <a16:creationId xmlns:a16="http://schemas.microsoft.com/office/drawing/2014/main" id="{FF5D6943-8E8A-7757-DA3C-D66C5DF4C3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B52357-032E-20DD-3A2B-D41B668C65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CD83D-7D90-D940-A48A-21F3CA50E972}" type="slidenum">
              <a:rPr lang="en-US" smtClean="0"/>
              <a:t>‹#›</a:t>
            </a:fld>
            <a:endParaRPr lang="en-US"/>
          </a:p>
        </p:txBody>
      </p:sp>
    </p:spTree>
    <p:extLst>
      <p:ext uri="{BB962C8B-B14F-4D97-AF65-F5344CB8AC3E}">
        <p14:creationId xmlns:p14="http://schemas.microsoft.com/office/powerpoint/2010/main" val="3232341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public.tableau.com/app/profile/kennan.foust/viz/ProjectTableau_16832615644700/Dashboard1?publish=yes"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divyansh22/flight-delay-predic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0F0D7B-5B04-7422-CC3C-EDE7F45B220A}"/>
              </a:ext>
            </a:extLst>
          </p:cNvPr>
          <p:cNvSpPr>
            <a:spLocks noGrp="1"/>
          </p:cNvSpPr>
          <p:nvPr>
            <p:ph type="title"/>
          </p:nvPr>
        </p:nvSpPr>
        <p:spPr>
          <a:xfrm>
            <a:off x="838200" y="365125"/>
            <a:ext cx="10515600" cy="2378075"/>
          </a:xfrm>
        </p:spPr>
        <p:txBody>
          <a:bodyPr/>
          <a:lstStyle/>
          <a:p>
            <a:pPr algn="ctr"/>
            <a:r>
              <a:rPr lang="en-US" dirty="0"/>
              <a:t>Group 4</a:t>
            </a:r>
            <a:br>
              <a:rPr lang="en-US" dirty="0"/>
            </a:br>
            <a:r>
              <a:rPr lang="en-US" dirty="0"/>
              <a:t>Final Project</a:t>
            </a:r>
          </a:p>
        </p:txBody>
      </p:sp>
      <p:sp>
        <p:nvSpPr>
          <p:cNvPr id="5" name="Content Placeholder 4">
            <a:extLst>
              <a:ext uri="{FF2B5EF4-FFF2-40B4-BE49-F238E27FC236}">
                <a16:creationId xmlns:a16="http://schemas.microsoft.com/office/drawing/2014/main" id="{3F8548B5-B673-CE0E-8571-924ECB0FDD6A}"/>
              </a:ext>
            </a:extLst>
          </p:cNvPr>
          <p:cNvSpPr>
            <a:spLocks noGrp="1"/>
          </p:cNvSpPr>
          <p:nvPr>
            <p:ph idx="1"/>
          </p:nvPr>
        </p:nvSpPr>
        <p:spPr>
          <a:xfrm>
            <a:off x="838200" y="2543503"/>
            <a:ext cx="10515600" cy="3633460"/>
          </a:xfrm>
        </p:spPr>
        <p:txBody>
          <a:bodyPr/>
          <a:lstStyle/>
          <a:p>
            <a:pPr marL="0" indent="0" algn="just">
              <a:buNone/>
            </a:pPr>
            <a:r>
              <a:rPr lang="en-US" dirty="0"/>
              <a:t>Group Members:</a:t>
            </a:r>
          </a:p>
          <a:p>
            <a:pPr marL="514350" indent="-514350" algn="just">
              <a:buFont typeface="+mj-lt"/>
              <a:buAutoNum type="arabicPeriod"/>
            </a:pPr>
            <a:r>
              <a:rPr lang="en-US" dirty="0"/>
              <a:t>Kennan Foust</a:t>
            </a:r>
          </a:p>
          <a:p>
            <a:pPr marL="514350" indent="-514350" algn="just">
              <a:buFont typeface="+mj-lt"/>
              <a:buAutoNum type="arabicPeriod"/>
            </a:pPr>
            <a:r>
              <a:rPr lang="en-US" dirty="0"/>
              <a:t>John Harris</a:t>
            </a:r>
          </a:p>
          <a:p>
            <a:pPr marL="514350" indent="-514350" algn="just">
              <a:buFont typeface="+mj-lt"/>
              <a:buAutoNum type="arabicPeriod"/>
            </a:pPr>
            <a:r>
              <a:rPr lang="en-US" dirty="0"/>
              <a:t>Marcia Joseph</a:t>
            </a:r>
          </a:p>
          <a:p>
            <a:pPr marL="0" indent="0" algn="just">
              <a:buNone/>
            </a:pPr>
            <a:endParaRPr lang="en-US" dirty="0"/>
          </a:p>
          <a:p>
            <a:pPr marL="0" indent="0" algn="ctr">
              <a:buNone/>
            </a:pPr>
            <a:endParaRPr lang="en-US" dirty="0"/>
          </a:p>
        </p:txBody>
      </p:sp>
    </p:spTree>
    <p:extLst>
      <p:ext uri="{BB962C8B-B14F-4D97-AF65-F5344CB8AC3E}">
        <p14:creationId xmlns:p14="http://schemas.microsoft.com/office/powerpoint/2010/main" val="992544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ED2B3-CD49-72F5-2AA7-8C086B6C1855}"/>
              </a:ext>
            </a:extLst>
          </p:cNvPr>
          <p:cNvSpPr>
            <a:spLocks noGrp="1"/>
          </p:cNvSpPr>
          <p:nvPr>
            <p:ph type="title"/>
          </p:nvPr>
        </p:nvSpPr>
        <p:spPr/>
        <p:txBody>
          <a:bodyPr/>
          <a:lstStyle/>
          <a:p>
            <a:pPr algn="ctr"/>
            <a:r>
              <a:rPr lang="en-US" b="1" dirty="0"/>
              <a:t>Gradient Boosting Classifier</a:t>
            </a:r>
          </a:p>
        </p:txBody>
      </p:sp>
      <p:sp>
        <p:nvSpPr>
          <p:cNvPr id="5" name="Content Placeholder 4">
            <a:extLst>
              <a:ext uri="{FF2B5EF4-FFF2-40B4-BE49-F238E27FC236}">
                <a16:creationId xmlns:a16="http://schemas.microsoft.com/office/drawing/2014/main" id="{2E6D3339-ECD4-37DF-4618-D4C8BCADD788}"/>
              </a:ext>
            </a:extLst>
          </p:cNvPr>
          <p:cNvSpPr>
            <a:spLocks noGrp="1"/>
          </p:cNvSpPr>
          <p:nvPr>
            <p:ph sz="half" idx="1"/>
          </p:nvPr>
        </p:nvSpPr>
        <p:spPr/>
        <p:txBody>
          <a:bodyPr>
            <a:normAutofit/>
          </a:bodyPr>
          <a:lstStyle/>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Training Accuracy: 93.21%</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Testing Accuracy: 93.21%</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Precision (weighted average): 93%</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Recall (weighted average): 93%</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F1-Score (weighted average): 93%</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8955123-D800-6E9E-98A8-B33EA0907979}"/>
              </a:ext>
            </a:extLst>
          </p:cNvPr>
          <p:cNvSpPr>
            <a:spLocks noGrp="1"/>
          </p:cNvSpPr>
          <p:nvPr>
            <p:ph sz="half" idx="2"/>
          </p:nvPr>
        </p:nvSpPr>
        <p:spPr/>
        <p:txBody>
          <a:bodyPr>
            <a:normAutofit/>
          </a:bodyPr>
          <a:lstStyle/>
          <a:p>
            <a:pPr marL="0" indent="0">
              <a:buNone/>
            </a:pPr>
            <a:r>
              <a:rPr lang="en-US" dirty="0"/>
              <a:t>Picture of Results</a:t>
            </a:r>
          </a:p>
        </p:txBody>
      </p:sp>
    </p:spTree>
    <p:extLst>
      <p:ext uri="{BB962C8B-B14F-4D97-AF65-F5344CB8AC3E}">
        <p14:creationId xmlns:p14="http://schemas.microsoft.com/office/powerpoint/2010/main" val="2892830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ED2B3-CD49-72F5-2AA7-8C086B6C1855}"/>
              </a:ext>
            </a:extLst>
          </p:cNvPr>
          <p:cNvSpPr>
            <a:spLocks noGrp="1"/>
          </p:cNvSpPr>
          <p:nvPr>
            <p:ph type="title"/>
          </p:nvPr>
        </p:nvSpPr>
        <p:spPr/>
        <p:txBody>
          <a:bodyPr/>
          <a:lstStyle/>
          <a:p>
            <a:pPr algn="ctr"/>
            <a:r>
              <a:rPr lang="en-US" b="1" i="0" dirty="0">
                <a:solidFill>
                  <a:srgbClr val="FF0000"/>
                </a:solidFill>
                <a:effectLst/>
                <a:latin typeface="Slack-Lato"/>
              </a:rPr>
              <a:t>The best Model for our project:</a:t>
            </a:r>
            <a:br>
              <a:rPr lang="en-US" b="1" dirty="0"/>
            </a:br>
            <a:r>
              <a:rPr lang="en-US" b="1" dirty="0"/>
              <a:t>Gradient Boosting Classifier</a:t>
            </a:r>
          </a:p>
        </p:txBody>
      </p:sp>
      <p:sp>
        <p:nvSpPr>
          <p:cNvPr id="5" name="Content Placeholder 4">
            <a:extLst>
              <a:ext uri="{FF2B5EF4-FFF2-40B4-BE49-F238E27FC236}">
                <a16:creationId xmlns:a16="http://schemas.microsoft.com/office/drawing/2014/main" id="{2E6D3339-ECD4-37DF-4618-D4C8BCADD788}"/>
              </a:ext>
            </a:extLst>
          </p:cNvPr>
          <p:cNvSpPr>
            <a:spLocks noGrp="1"/>
          </p:cNvSpPr>
          <p:nvPr>
            <p:ph idx="1"/>
          </p:nvPr>
        </p:nvSpPr>
        <p:spPr>
          <a:xfrm>
            <a:off x="838200" y="1825625"/>
            <a:ext cx="10515600" cy="4667250"/>
          </a:xfrm>
        </p:spPr>
        <p:txBody>
          <a:bodyPr>
            <a:normAutofit/>
          </a:bodyPr>
          <a:lstStyle/>
          <a:p>
            <a:pPr marL="514350" indent="-514350" algn="just">
              <a:spcBef>
                <a:spcPts val="0"/>
              </a:spcBef>
              <a:buSzPts val="1000"/>
              <a:buFont typeface="+mj-lt"/>
              <a:buAutoNum type="arabicPeriod"/>
              <a:tabLst>
                <a:tab pos="457200" algn="l"/>
              </a:tabLst>
            </a:pPr>
            <a:r>
              <a:rPr lang="en-US" sz="3200" b="0" i="0" dirty="0">
                <a:solidFill>
                  <a:srgbClr val="1D1C1D"/>
                </a:solidFill>
                <a:effectLst/>
                <a:latin typeface="Slack-Lato"/>
              </a:rPr>
              <a:t>It has the highest testing accuracy (93.21%) among the three models, which shows it works well with unseen data. It has a strong balance between precision, recall, and F1-score, indicating that it performs well across different metrics. </a:t>
            </a:r>
          </a:p>
          <a:p>
            <a:pPr marL="514350" indent="-514350" algn="just">
              <a:spcBef>
                <a:spcPts val="0"/>
              </a:spcBef>
              <a:buSzPts val="1000"/>
              <a:buFont typeface="+mj-lt"/>
              <a:buAutoNum type="arabicPeriod"/>
              <a:tabLst>
                <a:tab pos="457200" algn="l"/>
              </a:tabLst>
            </a:pPr>
            <a:endParaRPr lang="en-US" sz="3200" b="0" i="0" dirty="0">
              <a:solidFill>
                <a:srgbClr val="1D1C1D"/>
              </a:solidFill>
              <a:effectLst/>
              <a:latin typeface="Slack-Lato"/>
            </a:endParaRPr>
          </a:p>
          <a:p>
            <a:pPr marL="514350" indent="-514350" algn="just">
              <a:spcBef>
                <a:spcPts val="0"/>
              </a:spcBef>
              <a:buSzPts val="1000"/>
              <a:buFont typeface="+mj-lt"/>
              <a:buAutoNum type="arabicPeriod"/>
              <a:tabLst>
                <a:tab pos="457200" algn="l"/>
              </a:tabLst>
            </a:pPr>
            <a:r>
              <a:rPr lang="en-US" sz="3200" b="0" i="0" dirty="0">
                <a:solidFill>
                  <a:srgbClr val="1D1C1D"/>
                </a:solidFill>
                <a:effectLst/>
                <a:latin typeface="Slack-Lato"/>
              </a:rPr>
              <a:t>The model is not only good at identifying true positives but also at minimizing false positives and false negatives, making it the most reliable choice. We believe this will be the best model for our final project.	</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3206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2600-F9F4-8A33-15A7-DD481E3F4192}"/>
              </a:ext>
            </a:extLst>
          </p:cNvPr>
          <p:cNvSpPr>
            <a:spLocks noGrp="1"/>
          </p:cNvSpPr>
          <p:nvPr>
            <p:ph type="title"/>
          </p:nvPr>
        </p:nvSpPr>
        <p:spPr/>
        <p:txBody>
          <a:bodyPr/>
          <a:lstStyle/>
          <a:p>
            <a:pPr algn="ctr"/>
            <a:r>
              <a:rPr lang="en-US" dirty="0"/>
              <a:t>Gradient Boosting Classifier</a:t>
            </a:r>
          </a:p>
        </p:txBody>
      </p:sp>
      <p:pic>
        <p:nvPicPr>
          <p:cNvPr id="6" name="Content Placeholder 5" descr="Calendar&#10;&#10;Description automatically generated with medium confidence">
            <a:extLst>
              <a:ext uri="{FF2B5EF4-FFF2-40B4-BE49-F238E27FC236}">
                <a16:creationId xmlns:a16="http://schemas.microsoft.com/office/drawing/2014/main" id="{DEBB6412-E49C-552B-F831-517F07B0367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87129"/>
            <a:ext cx="5181600" cy="3828329"/>
          </a:xfrm>
          <a:prstGeom prst="rect">
            <a:avLst/>
          </a:prstGeom>
        </p:spPr>
      </p:pic>
      <p:pic>
        <p:nvPicPr>
          <p:cNvPr id="7" name="Content Placeholder 6" descr="Chart, line chart&#10;&#10;Description automatically generated">
            <a:extLst>
              <a:ext uri="{FF2B5EF4-FFF2-40B4-BE49-F238E27FC236}">
                <a16:creationId xmlns:a16="http://schemas.microsoft.com/office/drawing/2014/main" id="{D91A3F6F-DB0F-95D9-CEE1-B822082EE406}"/>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1993008"/>
            <a:ext cx="5181600" cy="4016572"/>
          </a:xfrm>
          <a:prstGeom prst="rect">
            <a:avLst/>
          </a:prstGeom>
        </p:spPr>
      </p:pic>
    </p:spTree>
    <p:extLst>
      <p:ext uri="{BB962C8B-B14F-4D97-AF65-F5344CB8AC3E}">
        <p14:creationId xmlns:p14="http://schemas.microsoft.com/office/powerpoint/2010/main" val="4000502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2600-F9F4-8A33-15A7-DD481E3F4192}"/>
              </a:ext>
            </a:extLst>
          </p:cNvPr>
          <p:cNvSpPr>
            <a:spLocks noGrp="1"/>
          </p:cNvSpPr>
          <p:nvPr>
            <p:ph type="title"/>
          </p:nvPr>
        </p:nvSpPr>
        <p:spPr/>
        <p:txBody>
          <a:bodyPr/>
          <a:lstStyle/>
          <a:p>
            <a:pPr algn="ctr"/>
            <a:r>
              <a:rPr lang="en-US" dirty="0"/>
              <a:t>Gradient Boosting Classifier</a:t>
            </a:r>
          </a:p>
        </p:txBody>
      </p:sp>
      <p:pic>
        <p:nvPicPr>
          <p:cNvPr id="5" name="Content Placeholder 4" descr="Chart, line chart&#10;&#10;Description automatically generated">
            <a:extLst>
              <a:ext uri="{FF2B5EF4-FFF2-40B4-BE49-F238E27FC236}">
                <a16:creationId xmlns:a16="http://schemas.microsoft.com/office/drawing/2014/main" id="{B4877224-8ADE-A4B9-8D41-F47122A5479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87905" y="1876505"/>
            <a:ext cx="5331895" cy="4133075"/>
          </a:xfrm>
          <a:prstGeom prst="rect">
            <a:avLst/>
          </a:prstGeom>
        </p:spPr>
      </p:pic>
      <p:pic>
        <p:nvPicPr>
          <p:cNvPr id="10" name="Content Placeholder 9" descr="Chart, treemap chart&#10;&#10;Description automatically generated">
            <a:extLst>
              <a:ext uri="{FF2B5EF4-FFF2-40B4-BE49-F238E27FC236}">
                <a16:creationId xmlns:a16="http://schemas.microsoft.com/office/drawing/2014/main" id="{F4F9C5D1-6A32-08F3-AE86-FE92C998475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1876505"/>
            <a:ext cx="5181600" cy="4249577"/>
          </a:xfrm>
          <a:prstGeom prst="rect">
            <a:avLst/>
          </a:prstGeom>
        </p:spPr>
      </p:pic>
    </p:spTree>
    <p:extLst>
      <p:ext uri="{BB962C8B-B14F-4D97-AF65-F5344CB8AC3E}">
        <p14:creationId xmlns:p14="http://schemas.microsoft.com/office/powerpoint/2010/main" val="189342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4A022-7917-2ABE-17EC-6947BECEB4CC}"/>
              </a:ext>
            </a:extLst>
          </p:cNvPr>
          <p:cNvSpPr>
            <a:spLocks noGrp="1"/>
          </p:cNvSpPr>
          <p:nvPr>
            <p:ph type="ctrTitle"/>
          </p:nvPr>
        </p:nvSpPr>
        <p:spPr/>
        <p:txBody>
          <a:bodyPr/>
          <a:lstStyle/>
          <a:p>
            <a:pPr algn="ctr"/>
            <a:r>
              <a:rPr lang="en-US" dirty="0"/>
              <a:t>Tableau Visualization Dashboard</a:t>
            </a:r>
          </a:p>
        </p:txBody>
      </p:sp>
      <p:sp>
        <p:nvSpPr>
          <p:cNvPr id="5" name="Subtitle 4">
            <a:extLst>
              <a:ext uri="{FF2B5EF4-FFF2-40B4-BE49-F238E27FC236}">
                <a16:creationId xmlns:a16="http://schemas.microsoft.com/office/drawing/2014/main" id="{DB1A217C-DCA2-814F-8C7E-3CD67293DFDE}"/>
              </a:ext>
            </a:extLst>
          </p:cNvPr>
          <p:cNvSpPr>
            <a:spLocks noGrp="1"/>
          </p:cNvSpPr>
          <p:nvPr>
            <p:ph type="subTitle" idx="1"/>
          </p:nvPr>
        </p:nvSpPr>
        <p:spPr/>
        <p:txBody>
          <a:bodyPr/>
          <a:lstStyle/>
          <a:p>
            <a:r>
              <a:rPr lang="en-US" dirty="0">
                <a:hlinkClick r:id="rId2"/>
              </a:rPr>
              <a:t>https://public.tableau.com/app/profile/kennan.foust/viz/ProjectTableau_16832615644700/Dashboard1?publish=yes</a:t>
            </a:r>
            <a:endParaRPr lang="en-US" dirty="0"/>
          </a:p>
          <a:p>
            <a:endParaRPr lang="en-US" dirty="0"/>
          </a:p>
        </p:txBody>
      </p:sp>
    </p:spTree>
    <p:extLst>
      <p:ext uri="{BB962C8B-B14F-4D97-AF65-F5344CB8AC3E}">
        <p14:creationId xmlns:p14="http://schemas.microsoft.com/office/powerpoint/2010/main" val="3880172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DFD3-215C-31B4-FE87-DAFFFE4D7513}"/>
              </a:ext>
            </a:extLst>
          </p:cNvPr>
          <p:cNvSpPr>
            <a:spLocks noGrp="1"/>
          </p:cNvSpPr>
          <p:nvPr>
            <p:ph type="title"/>
          </p:nvPr>
        </p:nvSpPr>
        <p:spPr/>
        <p:txBody>
          <a:bodyPr/>
          <a:lstStyle/>
          <a:p>
            <a:r>
              <a:rPr lang="en-US" dirty="0"/>
              <a:t>Tableau Visualizations</a:t>
            </a:r>
          </a:p>
        </p:txBody>
      </p:sp>
      <p:pic>
        <p:nvPicPr>
          <p:cNvPr id="4" name="Content Placeholder 3" descr="A screenshot of a graph&#10;&#10;Description automatically generated with low confidence">
            <a:extLst>
              <a:ext uri="{FF2B5EF4-FFF2-40B4-BE49-F238E27FC236}">
                <a16:creationId xmlns:a16="http://schemas.microsoft.com/office/drawing/2014/main" id="{61C206C9-F978-5898-3822-DD92C879621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13465" y="1825625"/>
            <a:ext cx="3831069" cy="4351338"/>
          </a:xfrm>
          <a:prstGeom prst="rect">
            <a:avLst/>
          </a:prstGeom>
        </p:spPr>
      </p:pic>
      <p:pic>
        <p:nvPicPr>
          <p:cNvPr id="6" name="Content Placeholder 5" descr="A screenshot of a graph&#10;&#10;Description automatically generated with medium confidence">
            <a:extLst>
              <a:ext uri="{FF2B5EF4-FFF2-40B4-BE49-F238E27FC236}">
                <a16:creationId xmlns:a16="http://schemas.microsoft.com/office/drawing/2014/main" id="{1C2C5245-E8E1-A984-3832-8148660A0DB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69809" y="1825625"/>
            <a:ext cx="4586382" cy="4351338"/>
          </a:xfrm>
          <a:prstGeom prst="rect">
            <a:avLst/>
          </a:prstGeom>
        </p:spPr>
      </p:pic>
    </p:spTree>
    <p:extLst>
      <p:ext uri="{BB962C8B-B14F-4D97-AF65-F5344CB8AC3E}">
        <p14:creationId xmlns:p14="http://schemas.microsoft.com/office/powerpoint/2010/main" val="3956922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27825C-20C7-8588-E8BD-2EF8AC914BDF}"/>
              </a:ext>
            </a:extLst>
          </p:cNvPr>
          <p:cNvSpPr>
            <a:spLocks noGrp="1"/>
          </p:cNvSpPr>
          <p:nvPr>
            <p:ph type="title"/>
          </p:nvPr>
        </p:nvSpPr>
        <p:spPr/>
        <p:txBody>
          <a:bodyPr/>
          <a:lstStyle/>
          <a:p>
            <a:r>
              <a:rPr lang="en-US" dirty="0"/>
              <a:t>Recommendations for a Future Analysis</a:t>
            </a:r>
          </a:p>
        </p:txBody>
      </p:sp>
      <p:sp>
        <p:nvSpPr>
          <p:cNvPr id="8" name="Content Placeholder 7">
            <a:extLst>
              <a:ext uri="{FF2B5EF4-FFF2-40B4-BE49-F238E27FC236}">
                <a16:creationId xmlns:a16="http://schemas.microsoft.com/office/drawing/2014/main" id="{89A71579-13E0-C997-EFB9-037A0A185646}"/>
              </a:ext>
            </a:extLst>
          </p:cNvPr>
          <p:cNvSpPr>
            <a:spLocks noGrp="1"/>
          </p:cNvSpPr>
          <p:nvPr>
            <p:ph idx="1"/>
          </p:nvPr>
        </p:nvSpPr>
        <p:spPr/>
        <p:txBody>
          <a:bodyPr/>
          <a:lstStyle/>
          <a:p>
            <a:r>
              <a:rPr lang="en-US" dirty="0"/>
              <a:t>Get datasets on the actual causes for delays (weather, maintenance, </a:t>
            </a:r>
            <a:r>
              <a:rPr lang="en-US" dirty="0" err="1"/>
              <a:t>etc</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189269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81C0-CC00-7FC1-FD9D-CE158AF60353}"/>
              </a:ext>
            </a:extLst>
          </p:cNvPr>
          <p:cNvSpPr>
            <a:spLocks noGrp="1"/>
          </p:cNvSpPr>
          <p:nvPr>
            <p:ph type="title"/>
          </p:nvPr>
        </p:nvSpPr>
        <p:spPr/>
        <p:txBody>
          <a:bodyPr/>
          <a:lstStyle/>
          <a:p>
            <a:r>
              <a:rPr lang="en-US" dirty="0"/>
              <a:t>Anything the Team would have done differently</a:t>
            </a:r>
          </a:p>
        </p:txBody>
      </p:sp>
      <p:sp>
        <p:nvSpPr>
          <p:cNvPr id="3" name="Content Placeholder 2">
            <a:extLst>
              <a:ext uri="{FF2B5EF4-FFF2-40B4-BE49-F238E27FC236}">
                <a16:creationId xmlns:a16="http://schemas.microsoft.com/office/drawing/2014/main" id="{FE7338EA-7822-5C4B-A105-E8E01EF9067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5601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CEE4AA-652F-3CBD-96F9-14D9E070BA84}"/>
              </a:ext>
            </a:extLst>
          </p:cNvPr>
          <p:cNvSpPr>
            <a:spLocks noGrp="1"/>
          </p:cNvSpPr>
          <p:nvPr>
            <p:ph type="title"/>
          </p:nvPr>
        </p:nvSpPr>
        <p:spPr/>
        <p:txBody>
          <a:bodyPr/>
          <a:lstStyle/>
          <a:p>
            <a:pPr algn="ctr"/>
            <a:r>
              <a:rPr lang="en-US" dirty="0"/>
              <a:t>The End</a:t>
            </a:r>
          </a:p>
        </p:txBody>
      </p:sp>
      <p:sp>
        <p:nvSpPr>
          <p:cNvPr id="5" name="Text Placeholder 4">
            <a:extLst>
              <a:ext uri="{FF2B5EF4-FFF2-40B4-BE49-F238E27FC236}">
                <a16:creationId xmlns:a16="http://schemas.microsoft.com/office/drawing/2014/main" id="{AE1E93DC-9E0F-888C-062B-5768D7E74C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362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ew from plane wing">
            <a:extLst>
              <a:ext uri="{FF2B5EF4-FFF2-40B4-BE49-F238E27FC236}">
                <a16:creationId xmlns:a16="http://schemas.microsoft.com/office/drawing/2014/main" id="{551D7147-B965-0F59-7A7D-9E5315DFF53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D4537-3EC4-0D79-A641-8C7C3D093BA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Flight Delays</a:t>
            </a:r>
          </a:p>
        </p:txBody>
      </p:sp>
      <p:sp>
        <p:nvSpPr>
          <p:cNvPr id="3" name="Subtitle 2">
            <a:extLst>
              <a:ext uri="{FF2B5EF4-FFF2-40B4-BE49-F238E27FC236}">
                <a16:creationId xmlns:a16="http://schemas.microsoft.com/office/drawing/2014/main" id="{8E6E5153-36AE-F063-AE32-DE3ED7B6C15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sz="2200">
              <a:solidFill>
                <a:srgbClr val="FFFFFF"/>
              </a:solidFill>
            </a:endParaRPr>
          </a:p>
          <a:p>
            <a:r>
              <a:rPr lang="en-US" sz="2200">
                <a:solidFill>
                  <a:srgbClr val="FFFFFF"/>
                </a:solidFill>
              </a:rPr>
              <a:t>Group 4</a:t>
            </a:r>
          </a:p>
          <a:p>
            <a:r>
              <a:rPr lang="en-US" sz="2200">
                <a:solidFill>
                  <a:srgbClr val="FFFFFF"/>
                </a:solidFill>
              </a:rPr>
              <a:t>Final Project</a:t>
            </a:r>
          </a:p>
        </p:txBody>
      </p:sp>
    </p:spTree>
    <p:extLst>
      <p:ext uri="{BB962C8B-B14F-4D97-AF65-F5344CB8AC3E}">
        <p14:creationId xmlns:p14="http://schemas.microsoft.com/office/powerpoint/2010/main" val="5515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6" descr="Planes on an airport">
            <a:extLst>
              <a:ext uri="{FF2B5EF4-FFF2-40B4-BE49-F238E27FC236}">
                <a16:creationId xmlns:a16="http://schemas.microsoft.com/office/drawing/2014/main" id="{A8703641-E1C3-3AD5-5A97-5141B5B23559}"/>
              </a:ext>
            </a:extLst>
          </p:cNvPr>
          <p:cNvPicPr>
            <a:picLocks noChangeAspect="1"/>
          </p:cNvPicPr>
          <p:nvPr/>
        </p:nvPicPr>
        <p:blipFill rotWithShape="1">
          <a:blip r:embed="rId2">
            <a:alphaModFix amt="40000"/>
          </a:blip>
          <a:srcRect t="5685" b="13670"/>
          <a:stretch/>
        </p:blipFill>
        <p:spPr>
          <a:xfrm>
            <a:off x="20" y="10"/>
            <a:ext cx="12191980" cy="6857990"/>
          </a:xfrm>
          <a:prstGeom prst="rect">
            <a:avLst/>
          </a:prstGeom>
        </p:spPr>
      </p:pic>
      <p:sp>
        <p:nvSpPr>
          <p:cNvPr id="4" name="Title 3">
            <a:extLst>
              <a:ext uri="{FF2B5EF4-FFF2-40B4-BE49-F238E27FC236}">
                <a16:creationId xmlns:a16="http://schemas.microsoft.com/office/drawing/2014/main" id="{47698B04-8B00-E5D9-680E-2634C4207A0A}"/>
              </a:ext>
            </a:extLst>
          </p:cNvPr>
          <p:cNvSpPr>
            <a:spLocks noGrp="1"/>
          </p:cNvSpPr>
          <p:nvPr>
            <p:ph type="ctrTitle"/>
          </p:nvPr>
        </p:nvSpPr>
        <p:spPr>
          <a:xfrm>
            <a:off x="965200" y="965200"/>
            <a:ext cx="10261600" cy="3564869"/>
          </a:xfrm>
        </p:spPr>
        <p:txBody>
          <a:bodyPr>
            <a:normAutofit/>
          </a:bodyPr>
          <a:lstStyle/>
          <a:p>
            <a:pPr algn="l"/>
            <a:r>
              <a:rPr lang="en-US" sz="11500">
                <a:ln w="22225">
                  <a:solidFill>
                    <a:schemeClr val="tx1"/>
                  </a:solidFill>
                  <a:miter lim="800000"/>
                </a:ln>
                <a:noFill/>
              </a:rPr>
              <a:t>Flight Delays</a:t>
            </a:r>
          </a:p>
        </p:txBody>
      </p:sp>
      <p:sp>
        <p:nvSpPr>
          <p:cNvPr id="5" name="Subtitle 4">
            <a:extLst>
              <a:ext uri="{FF2B5EF4-FFF2-40B4-BE49-F238E27FC236}">
                <a16:creationId xmlns:a16="http://schemas.microsoft.com/office/drawing/2014/main" id="{88530ACF-2B0C-4B2D-DECC-F168FE66A037}"/>
              </a:ext>
            </a:extLst>
          </p:cNvPr>
          <p:cNvSpPr>
            <a:spLocks noGrp="1"/>
          </p:cNvSpPr>
          <p:nvPr>
            <p:ph type="subTitle" idx="1"/>
          </p:nvPr>
        </p:nvSpPr>
        <p:spPr>
          <a:xfrm>
            <a:off x="965200" y="4572002"/>
            <a:ext cx="10261600" cy="1202995"/>
          </a:xfrm>
        </p:spPr>
        <p:txBody>
          <a:bodyPr>
            <a:normAutofit/>
          </a:bodyPr>
          <a:lstStyle/>
          <a:p>
            <a:pPr algn="l"/>
            <a:r>
              <a:rPr lang="en-US" sz="3200" dirty="0"/>
              <a:t>Flight Delays, Best and Worst Airlines and Airports</a:t>
            </a:r>
          </a:p>
        </p:txBody>
      </p:sp>
    </p:spTree>
    <p:extLst>
      <p:ext uri="{BB962C8B-B14F-4D97-AF65-F5344CB8AC3E}">
        <p14:creationId xmlns:p14="http://schemas.microsoft.com/office/powerpoint/2010/main" val="35097697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8B57-05F3-3CF8-3AD1-1342EE985725}"/>
              </a:ext>
            </a:extLst>
          </p:cNvPr>
          <p:cNvSpPr>
            <a:spLocks noGrp="1"/>
          </p:cNvSpPr>
          <p:nvPr>
            <p:ph type="title"/>
          </p:nvPr>
        </p:nvSpPr>
        <p:spPr/>
        <p:txBody>
          <a:bodyPr/>
          <a:lstStyle/>
          <a:p>
            <a:pPr algn="ctr"/>
            <a:r>
              <a:rPr lang="en-US" b="1" dirty="0"/>
              <a:t>Project Overview</a:t>
            </a:r>
          </a:p>
        </p:txBody>
      </p:sp>
      <p:sp>
        <p:nvSpPr>
          <p:cNvPr id="3" name="Content Placeholder 2">
            <a:extLst>
              <a:ext uri="{FF2B5EF4-FFF2-40B4-BE49-F238E27FC236}">
                <a16:creationId xmlns:a16="http://schemas.microsoft.com/office/drawing/2014/main" id="{86F0AA51-5862-0F7E-02F1-ECD2BD715472}"/>
              </a:ext>
            </a:extLst>
          </p:cNvPr>
          <p:cNvSpPr>
            <a:spLocks noGrp="1"/>
          </p:cNvSpPr>
          <p:nvPr>
            <p:ph idx="1"/>
          </p:nvPr>
        </p:nvSpPr>
        <p:spPr/>
        <p:txBody>
          <a:bodyPr/>
          <a:lstStyle/>
          <a:p>
            <a:r>
              <a:rPr lang="en-US" b="1" dirty="0"/>
              <a:t>January 2020 Flight Predictions</a:t>
            </a:r>
          </a:p>
          <a:p>
            <a:pPr lvl="1"/>
            <a:r>
              <a:rPr lang="en-US" dirty="0"/>
              <a:t>Predictive Problem:  Flight Delays for the total flights in January 2020</a:t>
            </a:r>
          </a:p>
          <a:p>
            <a:pPr lvl="1"/>
            <a:r>
              <a:rPr lang="en-US" dirty="0"/>
              <a:t>Determine the Best and Worst Airlines for flight delays</a:t>
            </a:r>
          </a:p>
          <a:p>
            <a:pPr lvl="1"/>
            <a:r>
              <a:rPr lang="en-US" dirty="0"/>
              <a:t>Determine the Best and Worst Airports for flight delays</a:t>
            </a:r>
          </a:p>
          <a:p>
            <a:pPr marL="457200" lvl="1" indent="0">
              <a:buNone/>
            </a:pPr>
            <a:endParaRPr lang="en-US" dirty="0"/>
          </a:p>
          <a:p>
            <a:r>
              <a:rPr lang="en-US" b="1" dirty="0"/>
              <a:t>Data set came from </a:t>
            </a:r>
            <a:r>
              <a:rPr lang="en-US" b="1" dirty="0" err="1"/>
              <a:t>Kaggle.com</a:t>
            </a:r>
            <a:endParaRPr lang="en-US" b="1" dirty="0"/>
          </a:p>
          <a:p>
            <a:pPr marL="0" indent="0">
              <a:buNone/>
            </a:pPr>
            <a:r>
              <a:rPr lang="en-US" dirty="0">
                <a:hlinkClick r:id="rId2"/>
              </a:rPr>
              <a:t>https://www.kaggle.com/datasets/divyansh22/flight-delay-prediction</a:t>
            </a:r>
            <a:endParaRPr lang="en-US" dirty="0"/>
          </a:p>
          <a:p>
            <a:pPr marL="0" indent="0">
              <a:buNone/>
            </a:pPr>
            <a:endParaRPr lang="en-US" dirty="0"/>
          </a:p>
          <a:p>
            <a:endParaRPr lang="en-US" dirty="0"/>
          </a:p>
        </p:txBody>
      </p:sp>
    </p:spTree>
    <p:extLst>
      <p:ext uri="{BB962C8B-B14F-4D97-AF65-F5344CB8AC3E}">
        <p14:creationId xmlns:p14="http://schemas.microsoft.com/office/powerpoint/2010/main" val="665856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6DC5-C8A3-2461-C26C-89E38A00E81B}"/>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F525E8FC-4FF5-3EE5-ECF2-93439B864AEC}"/>
              </a:ext>
            </a:extLst>
          </p:cNvPr>
          <p:cNvSpPr>
            <a:spLocks noGrp="1"/>
          </p:cNvSpPr>
          <p:nvPr>
            <p:ph idx="1"/>
          </p:nvPr>
        </p:nvSpPr>
        <p:spPr/>
        <p:txBody>
          <a:bodyPr/>
          <a:lstStyle/>
          <a:p>
            <a:r>
              <a:rPr lang="en-US" dirty="0"/>
              <a:t>Story line</a:t>
            </a:r>
          </a:p>
          <a:p>
            <a:endParaRPr lang="en-US" dirty="0"/>
          </a:p>
        </p:txBody>
      </p:sp>
    </p:spTree>
    <p:extLst>
      <p:ext uri="{BB962C8B-B14F-4D97-AF65-F5344CB8AC3E}">
        <p14:creationId xmlns:p14="http://schemas.microsoft.com/office/powerpoint/2010/main" val="92180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3D5E-8547-2490-5701-0AFCD617ADF9}"/>
              </a:ext>
            </a:extLst>
          </p:cNvPr>
          <p:cNvSpPr>
            <a:spLocks noGrp="1"/>
          </p:cNvSpPr>
          <p:nvPr>
            <p:ph type="title"/>
          </p:nvPr>
        </p:nvSpPr>
        <p:spPr>
          <a:xfrm>
            <a:off x="839788" y="49048"/>
            <a:ext cx="10515600" cy="823913"/>
          </a:xfrm>
        </p:spPr>
        <p:txBody>
          <a:bodyPr/>
          <a:lstStyle/>
          <a:p>
            <a:pPr algn="ctr"/>
            <a:r>
              <a:rPr lang="en-US" b="1" dirty="0"/>
              <a:t>Database setup using AWS</a:t>
            </a:r>
          </a:p>
        </p:txBody>
      </p:sp>
      <p:sp>
        <p:nvSpPr>
          <p:cNvPr id="3" name="Text Placeholder 2">
            <a:extLst>
              <a:ext uri="{FF2B5EF4-FFF2-40B4-BE49-F238E27FC236}">
                <a16:creationId xmlns:a16="http://schemas.microsoft.com/office/drawing/2014/main" id="{B8BDF734-F384-F880-EAF2-74372036291F}"/>
              </a:ext>
            </a:extLst>
          </p:cNvPr>
          <p:cNvSpPr>
            <a:spLocks noGrp="1"/>
          </p:cNvSpPr>
          <p:nvPr>
            <p:ph type="body" idx="1"/>
          </p:nvPr>
        </p:nvSpPr>
        <p:spPr>
          <a:xfrm>
            <a:off x="938213" y="981294"/>
            <a:ext cx="5157787" cy="823912"/>
          </a:xfrm>
        </p:spPr>
        <p:txBody>
          <a:bodyPr/>
          <a:lstStyle/>
          <a:p>
            <a:pPr algn="ctr"/>
            <a:r>
              <a:rPr lang="en-US" u="sng" dirty="0" err="1"/>
              <a:t>PgAdmin</a:t>
            </a:r>
            <a:endParaRPr lang="en-US" u="sng" dirty="0"/>
          </a:p>
        </p:txBody>
      </p:sp>
      <p:sp>
        <p:nvSpPr>
          <p:cNvPr id="4" name="Content Placeholder 3">
            <a:extLst>
              <a:ext uri="{FF2B5EF4-FFF2-40B4-BE49-F238E27FC236}">
                <a16:creationId xmlns:a16="http://schemas.microsoft.com/office/drawing/2014/main" id="{0AA57985-05CF-BD5E-4C15-A7878BFEAD0C}"/>
              </a:ext>
            </a:extLst>
          </p:cNvPr>
          <p:cNvSpPr>
            <a:spLocks noGrp="1"/>
          </p:cNvSpPr>
          <p:nvPr>
            <p:ph sz="half" idx="2"/>
          </p:nvPr>
        </p:nvSpPr>
        <p:spPr/>
        <p:txBody>
          <a:bodyPr/>
          <a:lstStyle/>
          <a:p>
            <a:pPr marL="0" indent="0">
              <a:buNone/>
            </a:pPr>
            <a:endParaRPr lang="en-US" dirty="0"/>
          </a:p>
          <a:p>
            <a:pPr marL="0" indent="0">
              <a:buNone/>
            </a:pPr>
            <a:endParaRPr lang="en-US" dirty="0"/>
          </a:p>
          <a:p>
            <a:pPr marL="0" indent="0">
              <a:buNone/>
            </a:pPr>
            <a:endParaRPr lang="en-US" dirty="0"/>
          </a:p>
        </p:txBody>
      </p:sp>
      <p:sp>
        <p:nvSpPr>
          <p:cNvPr id="5" name="Text Placeholder 4">
            <a:extLst>
              <a:ext uri="{FF2B5EF4-FFF2-40B4-BE49-F238E27FC236}">
                <a16:creationId xmlns:a16="http://schemas.microsoft.com/office/drawing/2014/main" id="{166CCC5C-C737-C0E3-1437-33DFB1C74ADB}"/>
              </a:ext>
            </a:extLst>
          </p:cNvPr>
          <p:cNvSpPr>
            <a:spLocks noGrp="1"/>
          </p:cNvSpPr>
          <p:nvPr>
            <p:ph type="body" sz="quarter" idx="3"/>
          </p:nvPr>
        </p:nvSpPr>
        <p:spPr>
          <a:xfrm>
            <a:off x="6172200" y="1075365"/>
            <a:ext cx="5183188" cy="729841"/>
          </a:xfrm>
        </p:spPr>
        <p:txBody>
          <a:bodyPr/>
          <a:lstStyle/>
          <a:p>
            <a:r>
              <a:rPr lang="en-US" dirty="0"/>
              <a:t>Quick DBD used to </a:t>
            </a:r>
            <a:r>
              <a:rPr lang="en-US" u="sng" dirty="0"/>
              <a:t>create</a:t>
            </a:r>
            <a:r>
              <a:rPr lang="en-US" dirty="0"/>
              <a:t> ER Diagram</a:t>
            </a:r>
          </a:p>
        </p:txBody>
      </p:sp>
      <p:pic>
        <p:nvPicPr>
          <p:cNvPr id="7" name="Content Placeholder 6" descr="Graphical user interface, text, application, chat or text message&#10;&#10;Description automatically generated">
            <a:extLst>
              <a:ext uri="{FF2B5EF4-FFF2-40B4-BE49-F238E27FC236}">
                <a16:creationId xmlns:a16="http://schemas.microsoft.com/office/drawing/2014/main" id="{556FD16B-6892-FF93-E048-D4BF66D2DA42}"/>
              </a:ext>
            </a:extLst>
          </p:cNvPr>
          <p:cNvPicPr>
            <a:picLocks noGrp="1" noChangeAspect="1"/>
          </p:cNvPicPr>
          <p:nvPr>
            <p:ph sz="quarter" idx="4"/>
          </p:nvPr>
        </p:nvPicPr>
        <p:blipFill>
          <a:blip r:embed="rId2"/>
          <a:stretch>
            <a:fillRect/>
          </a:stretch>
        </p:blipFill>
        <p:spPr>
          <a:xfrm>
            <a:off x="6411310" y="2084661"/>
            <a:ext cx="4550980" cy="4499166"/>
          </a:xfrm>
        </p:spPr>
      </p:pic>
      <p:pic>
        <p:nvPicPr>
          <p:cNvPr id="6" name="Picture 5" descr="A screenshot of a computer&#10;&#10;Description automatically generated with medium confidence">
            <a:extLst>
              <a:ext uri="{FF2B5EF4-FFF2-40B4-BE49-F238E27FC236}">
                <a16:creationId xmlns:a16="http://schemas.microsoft.com/office/drawing/2014/main" id="{CC3D9AB6-A9BF-5494-5DC1-200669945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977" y="1805206"/>
            <a:ext cx="2618698" cy="4850196"/>
          </a:xfrm>
          <a:prstGeom prst="rect">
            <a:avLst/>
          </a:prstGeom>
        </p:spPr>
      </p:pic>
    </p:spTree>
    <p:extLst>
      <p:ext uri="{BB962C8B-B14F-4D97-AF65-F5344CB8AC3E}">
        <p14:creationId xmlns:p14="http://schemas.microsoft.com/office/powerpoint/2010/main" val="49713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E5F2-3CBA-38BE-074A-AC5CEB18EADD}"/>
              </a:ext>
            </a:extLst>
          </p:cNvPr>
          <p:cNvSpPr>
            <a:spLocks noGrp="1"/>
          </p:cNvSpPr>
          <p:nvPr>
            <p:ph type="title"/>
          </p:nvPr>
        </p:nvSpPr>
        <p:spPr/>
        <p:txBody>
          <a:bodyPr/>
          <a:lstStyle/>
          <a:p>
            <a:pPr algn="ctr"/>
            <a:r>
              <a:rPr lang="en-US" b="1" dirty="0"/>
              <a:t>Machine Learning Models</a:t>
            </a:r>
          </a:p>
        </p:txBody>
      </p:sp>
      <p:sp>
        <p:nvSpPr>
          <p:cNvPr id="3" name="Content Placeholder 2">
            <a:extLst>
              <a:ext uri="{FF2B5EF4-FFF2-40B4-BE49-F238E27FC236}">
                <a16:creationId xmlns:a16="http://schemas.microsoft.com/office/drawing/2014/main" id="{A7EC8762-A4E5-2BBA-1243-2314400A161C}"/>
              </a:ext>
            </a:extLst>
          </p:cNvPr>
          <p:cNvSpPr>
            <a:spLocks noGrp="1"/>
          </p:cNvSpPr>
          <p:nvPr>
            <p:ph idx="1"/>
          </p:nvPr>
        </p:nvSpPr>
        <p:spPr/>
        <p:txBody>
          <a:bodyPr/>
          <a:lstStyle/>
          <a:p>
            <a:r>
              <a:rPr lang="en-US" dirty="0"/>
              <a:t>Logistic Regression Model</a:t>
            </a:r>
          </a:p>
          <a:p>
            <a:r>
              <a:rPr lang="en-US" dirty="0"/>
              <a:t>Random Forest Classifier</a:t>
            </a:r>
          </a:p>
          <a:p>
            <a:r>
              <a:rPr lang="en-US" dirty="0"/>
              <a:t>Gradient Boosting Classifier</a:t>
            </a:r>
          </a:p>
        </p:txBody>
      </p:sp>
    </p:spTree>
    <p:extLst>
      <p:ext uri="{BB962C8B-B14F-4D97-AF65-F5344CB8AC3E}">
        <p14:creationId xmlns:p14="http://schemas.microsoft.com/office/powerpoint/2010/main" val="2606961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ED2B3-CD49-72F5-2AA7-8C086B6C1855}"/>
              </a:ext>
            </a:extLst>
          </p:cNvPr>
          <p:cNvSpPr>
            <a:spLocks noGrp="1"/>
          </p:cNvSpPr>
          <p:nvPr>
            <p:ph type="title"/>
          </p:nvPr>
        </p:nvSpPr>
        <p:spPr/>
        <p:txBody>
          <a:bodyPr/>
          <a:lstStyle/>
          <a:p>
            <a:pPr algn="ctr"/>
            <a:r>
              <a:rPr lang="en-US" b="1" dirty="0"/>
              <a:t>Logistic Regression Model</a:t>
            </a:r>
          </a:p>
        </p:txBody>
      </p:sp>
      <p:sp>
        <p:nvSpPr>
          <p:cNvPr id="5" name="Content Placeholder 4">
            <a:extLst>
              <a:ext uri="{FF2B5EF4-FFF2-40B4-BE49-F238E27FC236}">
                <a16:creationId xmlns:a16="http://schemas.microsoft.com/office/drawing/2014/main" id="{2E6D3339-ECD4-37DF-4618-D4C8BCADD788}"/>
              </a:ext>
            </a:extLst>
          </p:cNvPr>
          <p:cNvSpPr>
            <a:spLocks noGrp="1"/>
          </p:cNvSpPr>
          <p:nvPr>
            <p:ph sz="half" idx="1"/>
          </p:nvPr>
        </p:nvSpPr>
        <p:spPr/>
        <p:txBody>
          <a:bodyPr>
            <a:normAutofit/>
          </a:bodyPr>
          <a:lstStyle/>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Training Accuracy: 93.21%</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Testing Accuracy: 93.14%</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Precision (weighted average): 93%</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Recall (weighted average): 93%</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F1-Score (weighted average): 93%</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8955123-D800-6E9E-98A8-B33EA0907979}"/>
              </a:ext>
            </a:extLst>
          </p:cNvPr>
          <p:cNvSpPr>
            <a:spLocks noGrp="1"/>
          </p:cNvSpPr>
          <p:nvPr>
            <p:ph sz="half" idx="2"/>
          </p:nvPr>
        </p:nvSpPr>
        <p:spPr/>
        <p:txBody>
          <a:bodyPr>
            <a:normAutofit/>
          </a:bodyPr>
          <a:lstStyle/>
          <a:p>
            <a:pPr marL="0" indent="0">
              <a:buNone/>
            </a:pPr>
            <a:r>
              <a:rPr lang="en-US" dirty="0"/>
              <a:t>Picture of Results</a:t>
            </a:r>
          </a:p>
        </p:txBody>
      </p:sp>
    </p:spTree>
    <p:extLst>
      <p:ext uri="{BB962C8B-B14F-4D97-AF65-F5344CB8AC3E}">
        <p14:creationId xmlns:p14="http://schemas.microsoft.com/office/powerpoint/2010/main" val="6220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ED2B3-CD49-72F5-2AA7-8C086B6C1855}"/>
              </a:ext>
            </a:extLst>
          </p:cNvPr>
          <p:cNvSpPr>
            <a:spLocks noGrp="1"/>
          </p:cNvSpPr>
          <p:nvPr>
            <p:ph type="title"/>
          </p:nvPr>
        </p:nvSpPr>
        <p:spPr/>
        <p:txBody>
          <a:bodyPr/>
          <a:lstStyle/>
          <a:p>
            <a:pPr algn="ctr"/>
            <a:r>
              <a:rPr lang="en-US" b="1" dirty="0"/>
              <a:t>Random Forest Classifier</a:t>
            </a:r>
          </a:p>
        </p:txBody>
      </p:sp>
      <p:sp>
        <p:nvSpPr>
          <p:cNvPr id="5" name="Content Placeholder 4">
            <a:extLst>
              <a:ext uri="{FF2B5EF4-FFF2-40B4-BE49-F238E27FC236}">
                <a16:creationId xmlns:a16="http://schemas.microsoft.com/office/drawing/2014/main" id="{2E6D3339-ECD4-37DF-4618-D4C8BCADD788}"/>
              </a:ext>
            </a:extLst>
          </p:cNvPr>
          <p:cNvSpPr>
            <a:spLocks noGrp="1"/>
          </p:cNvSpPr>
          <p:nvPr>
            <p:ph sz="half" idx="1"/>
          </p:nvPr>
        </p:nvSpPr>
        <p:spPr/>
        <p:txBody>
          <a:bodyPr>
            <a:normAutofit/>
          </a:bodyPr>
          <a:lstStyle/>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Training Accuracy: 90.78%</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Testing Accuracy: 89.69%</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Precision (weighted average): 90%</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Recall (weighted average): 90%</a:t>
            </a:r>
          </a:p>
          <a:p>
            <a:pPr marL="0" indent="0">
              <a:spcBef>
                <a:spcPts val="0"/>
              </a:spcBef>
              <a:buSzPts val="1000"/>
              <a:buNone/>
              <a:tabLst>
                <a:tab pos="457200" algn="l"/>
              </a:tabLs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buSzPts val="1000"/>
              <a:buFont typeface="Courier New" panose="02070309020205020404" pitchFamily="49" charset="0"/>
              <a:buChar char="o"/>
              <a:tabLst>
                <a:tab pos="457200" algn="l"/>
              </a:tabLst>
            </a:pPr>
            <a:r>
              <a:rPr lang="en-US" kern="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F1-Score (weighted average): 87%</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8955123-D800-6E9E-98A8-B33EA0907979}"/>
              </a:ext>
            </a:extLst>
          </p:cNvPr>
          <p:cNvSpPr>
            <a:spLocks noGrp="1"/>
          </p:cNvSpPr>
          <p:nvPr>
            <p:ph sz="half" idx="2"/>
          </p:nvPr>
        </p:nvSpPr>
        <p:spPr/>
        <p:txBody>
          <a:bodyPr>
            <a:normAutofit/>
          </a:bodyPr>
          <a:lstStyle/>
          <a:p>
            <a:pPr marL="0" indent="0">
              <a:buNone/>
            </a:pPr>
            <a:r>
              <a:rPr lang="en-US" dirty="0"/>
              <a:t>Picture of Results</a:t>
            </a:r>
          </a:p>
        </p:txBody>
      </p:sp>
    </p:spTree>
    <p:extLst>
      <p:ext uri="{BB962C8B-B14F-4D97-AF65-F5344CB8AC3E}">
        <p14:creationId xmlns:p14="http://schemas.microsoft.com/office/powerpoint/2010/main" val="2975463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389</Words>
  <Application>Microsoft Macintosh PowerPoint</Application>
  <PresentationFormat>Widescreen</PresentationFormat>
  <Paragraphs>75</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Slack-Lato</vt:lpstr>
      <vt:lpstr>Office Theme</vt:lpstr>
      <vt:lpstr>Group 4 Final Project</vt:lpstr>
      <vt:lpstr>Flight Delays</vt:lpstr>
      <vt:lpstr>Flight Delays</vt:lpstr>
      <vt:lpstr>Project Overview</vt:lpstr>
      <vt:lpstr>Introduction</vt:lpstr>
      <vt:lpstr>Database setup using AWS</vt:lpstr>
      <vt:lpstr>Machine Learning Models</vt:lpstr>
      <vt:lpstr>Logistic Regression Model</vt:lpstr>
      <vt:lpstr>Random Forest Classifier</vt:lpstr>
      <vt:lpstr>Gradient Boosting Classifier</vt:lpstr>
      <vt:lpstr>The best Model for our project: Gradient Boosting Classifier</vt:lpstr>
      <vt:lpstr>Gradient Boosting Classifier</vt:lpstr>
      <vt:lpstr>Gradient Boosting Classifier</vt:lpstr>
      <vt:lpstr>Tableau Visualization Dashboard</vt:lpstr>
      <vt:lpstr>Tableau Visualizations</vt:lpstr>
      <vt:lpstr>Recommendations for a Future Analysis</vt:lpstr>
      <vt:lpstr>Anything the Team would have done differently</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4 Final Project</dc:title>
  <dc:creator>Marcia Joseph</dc:creator>
  <cp:lastModifiedBy>Marcia Joseph</cp:lastModifiedBy>
  <cp:revision>2</cp:revision>
  <dcterms:created xsi:type="dcterms:W3CDTF">2023-05-07T18:03:30Z</dcterms:created>
  <dcterms:modified xsi:type="dcterms:W3CDTF">2023-05-12T00:19:10Z</dcterms:modified>
</cp:coreProperties>
</file>